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98" r:id="rId3"/>
    <p:sldId id="257" r:id="rId4"/>
    <p:sldId id="262" r:id="rId5"/>
    <p:sldId id="263" r:id="rId6"/>
    <p:sldId id="269" r:id="rId7"/>
    <p:sldId id="268" r:id="rId8"/>
    <p:sldId id="265" r:id="rId9"/>
    <p:sldId id="266" r:id="rId10"/>
    <p:sldId id="279" r:id="rId11"/>
    <p:sldId id="267" r:id="rId12"/>
    <p:sldId id="281" r:id="rId13"/>
    <p:sldId id="270" r:id="rId14"/>
    <p:sldId id="282" r:id="rId15"/>
    <p:sldId id="271" r:id="rId16"/>
    <p:sldId id="283" r:id="rId17"/>
    <p:sldId id="273" r:id="rId18"/>
    <p:sldId id="277" r:id="rId19"/>
    <p:sldId id="278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87" r:id="rId29"/>
    <p:sldId id="258" r:id="rId30"/>
    <p:sldId id="259" r:id="rId31"/>
    <p:sldId id="297" r:id="rId32"/>
    <p:sldId id="296" r:id="rId33"/>
    <p:sldId id="286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4" autoAdjust="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7589-0D29-4093-956A-147D77213277}" type="datetimeFigureOut">
              <a:rPr lang="ru-RU" smtClean="0"/>
              <a:pPr/>
              <a:t>18.03.2009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7629-9303-4258-A223-1F9E841A61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7589-0D29-4093-956A-147D77213277}" type="datetimeFigureOut">
              <a:rPr lang="ru-RU" smtClean="0"/>
              <a:pPr/>
              <a:t>18.03.2009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7629-9303-4258-A223-1F9E841A6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7589-0D29-4093-956A-147D77213277}" type="datetimeFigureOut">
              <a:rPr lang="ru-RU" smtClean="0"/>
              <a:pPr/>
              <a:t>18.03.2009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7629-9303-4258-A223-1F9E841A6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7589-0D29-4093-956A-147D77213277}" type="datetimeFigureOut">
              <a:rPr lang="ru-RU" smtClean="0"/>
              <a:pPr/>
              <a:t>18.03.2009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7629-9303-4258-A223-1F9E841A6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7589-0D29-4093-956A-147D77213277}" type="datetimeFigureOut">
              <a:rPr lang="ru-RU" smtClean="0"/>
              <a:pPr/>
              <a:t>18.03.2009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48A7629-9303-4258-A223-1F9E841A6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7589-0D29-4093-956A-147D77213277}" type="datetimeFigureOut">
              <a:rPr lang="ru-RU" smtClean="0"/>
              <a:pPr/>
              <a:t>18.03.2009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7629-9303-4258-A223-1F9E841A6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7589-0D29-4093-956A-147D77213277}" type="datetimeFigureOut">
              <a:rPr lang="ru-RU" smtClean="0"/>
              <a:pPr/>
              <a:t>18.03.2009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7629-9303-4258-A223-1F9E841A6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7589-0D29-4093-956A-147D77213277}" type="datetimeFigureOut">
              <a:rPr lang="ru-RU" smtClean="0"/>
              <a:pPr/>
              <a:t>18.03.2009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7629-9303-4258-A223-1F9E841A6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7589-0D29-4093-956A-147D77213277}" type="datetimeFigureOut">
              <a:rPr lang="ru-RU" smtClean="0"/>
              <a:pPr/>
              <a:t>18.03.2009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7629-9303-4258-A223-1F9E841A6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7589-0D29-4093-956A-147D77213277}" type="datetimeFigureOut">
              <a:rPr lang="ru-RU" smtClean="0"/>
              <a:pPr/>
              <a:t>18.03.2009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7629-9303-4258-A223-1F9E841A6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7589-0D29-4093-956A-147D77213277}" type="datetimeFigureOut">
              <a:rPr lang="ru-RU" smtClean="0"/>
              <a:pPr/>
              <a:t>18.03.2009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7629-9303-4258-A223-1F9E841A6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6C77589-0D29-4093-956A-147D77213277}" type="datetimeFigureOut">
              <a:rPr lang="ru-RU" smtClean="0"/>
              <a:pPr/>
              <a:t>18.03.2009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48A7629-9303-4258-A223-1F9E841A6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96;&#1082;&#1086;&#1083;&#1072;\&#1044;&#1086;&#1082;&#1091;&#1084;&#1077;&#1085;&#1090;&#1099;\&#1052;&#1086;&#1088;&#1086;&#1079;&#1086;&#1074;&#1072;\2006-08-04%20@%20&#1065;&#1072;&#1089;&#1090;&#1100;&#1077;\8_08_frosty_morning_bliss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Круглая лента лицом вниз 5"/>
          <p:cNvSpPr/>
          <p:nvPr/>
        </p:nvSpPr>
        <p:spPr>
          <a:xfrm>
            <a:off x="285720" y="714356"/>
            <a:ext cx="8643998" cy="3500462"/>
          </a:xfrm>
          <a:prstGeom prst="ellipseRibb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Животный мир экваториального леса.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8_08_frosty_morning_blis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14290"/>
            <a:ext cx="5500726" cy="115409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e-BY" dirty="0" smtClean="0"/>
              <a:t/>
            </a:r>
            <a:br>
              <a:rPr lang="be-BY" dirty="0" smtClean="0"/>
            </a:br>
            <a:r>
              <a:rPr lang="be-BY" sz="4900" dirty="0" smtClean="0"/>
              <a:t>А  знаете л</a:t>
            </a:r>
            <a:r>
              <a:rPr lang="ru-RU" sz="4900" dirty="0" smtClean="0"/>
              <a:t>и</a:t>
            </a:r>
            <a:r>
              <a:rPr lang="be-BY" sz="4900" dirty="0" smtClean="0"/>
              <a:t> вы ?</a:t>
            </a:r>
            <a:br>
              <a:rPr lang="be-BY" sz="49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3774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651510" indent="-514350">
              <a:buNone/>
            </a:pPr>
            <a:endParaRPr lang="ru-RU" dirty="0" smtClean="0"/>
          </a:p>
          <a:p>
            <a:pPr marL="651510" indent="-514350">
              <a:buNone/>
            </a:pPr>
            <a:r>
              <a:rPr lang="ru-RU" b="1" dirty="0" smtClean="0">
                <a:solidFill>
                  <a:schemeClr val="bg1"/>
                </a:solidFill>
              </a:rPr>
              <a:t>1.Какие обезьяны живут в лесах </a:t>
            </a:r>
            <a:r>
              <a:rPr lang="ru-RU" b="1" dirty="0" err="1" smtClean="0">
                <a:solidFill>
                  <a:schemeClr val="bg1"/>
                </a:solidFill>
              </a:rPr>
              <a:t>Амазонии</a:t>
            </a:r>
            <a:r>
              <a:rPr lang="ru-RU" b="1" dirty="0" smtClean="0">
                <a:solidFill>
                  <a:schemeClr val="bg1"/>
                </a:solidFill>
              </a:rPr>
              <a:t>?</a:t>
            </a:r>
          </a:p>
          <a:p>
            <a:pPr marL="651510" indent="-514350">
              <a:buAutoNum type="arabicPeriod"/>
            </a:pPr>
            <a:endParaRPr lang="ru-RU" b="1" dirty="0" smtClean="0">
              <a:solidFill>
                <a:schemeClr val="bg1"/>
              </a:solidFill>
            </a:endParaRPr>
          </a:p>
          <a:p>
            <a:pPr marL="651510" indent="-514350"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marL="651510" indent="-514350">
              <a:buNone/>
            </a:pPr>
            <a:r>
              <a:rPr lang="ru-RU" b="1" dirty="0" smtClean="0">
                <a:solidFill>
                  <a:schemeClr val="bg1"/>
                </a:solidFill>
              </a:rPr>
              <a:t>2.Почему серо-коричневая шерсть ленивца приобретает  зеленоватый оттенок?</a:t>
            </a:r>
          </a:p>
          <a:p>
            <a:pPr marL="651510" indent="-514350">
              <a:buNone/>
            </a:pP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1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3714776" cy="79690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Ревун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Чёрный реву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571612"/>
            <a:ext cx="4500594" cy="4929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Обезьян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571612"/>
            <a:ext cx="4429124" cy="4857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000628" y="428604"/>
            <a:ext cx="3714776" cy="79690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Игрунок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14422"/>
            <a:ext cx="7215238" cy="5143536"/>
          </a:xfrm>
          <a:prstGeom prst="ellipse">
            <a:avLst/>
          </a:prstGeom>
          <a:ln w="19050">
            <a:solidFill>
              <a:schemeClr val="tx2">
                <a:lumMod val="10000"/>
              </a:schemeClr>
            </a:solidFill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357166"/>
            <a:ext cx="4214842" cy="78581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Ленивец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5429288" cy="939784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Анаконда</a:t>
            </a:r>
            <a:endParaRPr lang="ru-RU" sz="66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Змея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285860"/>
            <a:ext cx="4000528" cy="26432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Зме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3" y="1142984"/>
            <a:ext cx="5000628" cy="4929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Змея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4071942"/>
            <a:ext cx="4000528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214282" y="285728"/>
            <a:ext cx="8643997" cy="6286543"/>
          </a:xfrm>
          <a:prstGeom prst="rect">
            <a:avLst/>
          </a:prstGeom>
          <a:noFill/>
          <a:ln w="762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500702"/>
            <a:ext cx="3714776" cy="108266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МУРАВЬИ ТЕРМИТЫ</a:t>
            </a:r>
            <a:endParaRPr lang="ru-RU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85728"/>
            <a:ext cx="5429288" cy="92869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Муравьед</a:t>
            </a:r>
            <a:endParaRPr lang="ru-RU" sz="66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 rot="10800000">
            <a:off x="928660" y="1439814"/>
            <a:ext cx="7358113" cy="51324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miter lim="800000"/>
            <a:headEnd/>
            <a:tailEnd/>
          </a:ln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Ягуа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8572560" cy="6215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14348" y="428604"/>
            <a:ext cx="3429024" cy="6429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ЯГУАР</a:t>
            </a:r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опуга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85728"/>
            <a:ext cx="8215370" cy="6215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71472" y="428604"/>
            <a:ext cx="2857520" cy="1323439"/>
          </a:xfrm>
          <a:prstGeom prst="rect">
            <a:avLst/>
          </a:prstGeom>
          <a:solidFill>
            <a:srgbClr val="00B050"/>
          </a:solidFill>
          <a:ln>
            <a:solidFill>
              <a:schemeClr val="accent2">
                <a:lumMod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ПОПУГАЙ  АРА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либр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8429684" cy="6357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214810" y="5214950"/>
            <a:ext cx="2214577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КОЛИБРИ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Лесок.JPG"/>
          <p:cNvPicPr>
            <a:picLocks noGrp="1" noChangeAspect="1"/>
          </p:cNvPicPr>
          <p:nvPr>
            <p:ph idx="1"/>
          </p:nvPr>
        </p:nvPicPr>
        <p:blipFill>
          <a:blip r:embed="rId2">
            <a:lum/>
          </a:blip>
          <a:stretch>
            <a:fillRect/>
          </a:stretch>
        </p:blipFill>
        <p:spPr>
          <a:xfrm>
            <a:off x="428596" y="285728"/>
            <a:ext cx="6357982" cy="5143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Природа дом.JPG"/>
          <p:cNvPicPr>
            <a:picLocks noChangeAspect="1"/>
          </p:cNvPicPr>
          <p:nvPr/>
        </p:nvPicPr>
        <p:blipFill>
          <a:blip r:embed="rId3">
            <a:lum bright="-10000" contrast="30000"/>
          </a:blip>
          <a:stretch>
            <a:fillRect/>
          </a:stretch>
        </p:blipFill>
        <p:spPr>
          <a:xfrm>
            <a:off x="5000628" y="3214686"/>
            <a:ext cx="3786214" cy="32861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214290"/>
            <a:ext cx="4286280" cy="71438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e-BY" sz="4400" dirty="0" smtClean="0">
                <a:solidFill>
                  <a:schemeClr val="tx1"/>
                </a:solidFill>
              </a:rPr>
              <a:t>ТЕСТ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071546"/>
            <a:ext cx="8429684" cy="550072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40000" lnSpcReduction="20000"/>
          </a:bodyPr>
          <a:lstStyle/>
          <a:p>
            <a:pPr marL="514350" indent="-514350" algn="l"/>
            <a:r>
              <a:rPr lang="be-BY" sz="4000" b="1" dirty="0" smtClean="0">
                <a:solidFill>
                  <a:schemeClr val="bg1"/>
                </a:solidFill>
              </a:rPr>
              <a:t>1. Какова особенность</a:t>
            </a:r>
            <a:r>
              <a:rPr lang="ru-RU" sz="4000" b="1" dirty="0" smtClean="0">
                <a:solidFill>
                  <a:schemeClr val="bg1"/>
                </a:solidFill>
              </a:rPr>
              <a:t>  экваториальных лесов</a:t>
            </a:r>
            <a:r>
              <a:rPr lang="ru-RU" sz="4000" dirty="0" smtClean="0">
                <a:solidFill>
                  <a:schemeClr val="bg1"/>
                </a:solidFill>
              </a:rPr>
              <a:t>?  </a:t>
            </a:r>
          </a:p>
          <a:p>
            <a:pPr marL="514350" indent="-514350" algn="l"/>
            <a:r>
              <a:rPr lang="ru-RU" sz="4000" dirty="0" smtClean="0">
                <a:solidFill>
                  <a:schemeClr val="bg1"/>
                </a:solidFill>
              </a:rPr>
              <a:t>а) круглый год сухо и жарко;</a:t>
            </a:r>
          </a:p>
          <a:p>
            <a:pPr marL="514350" indent="-514350" algn="l"/>
            <a:r>
              <a:rPr lang="ru-RU" sz="4000" dirty="0" smtClean="0">
                <a:solidFill>
                  <a:schemeClr val="bg1"/>
                </a:solidFill>
              </a:rPr>
              <a:t>б) круглый год влажно и жарко;</a:t>
            </a:r>
          </a:p>
          <a:p>
            <a:pPr marL="514350" indent="-514350" algn="l"/>
            <a:r>
              <a:rPr lang="ru-RU" sz="4000" dirty="0" smtClean="0">
                <a:solidFill>
                  <a:schemeClr val="bg1"/>
                </a:solidFill>
              </a:rPr>
              <a:t>в)  круглый год сухо и холодно.</a:t>
            </a:r>
          </a:p>
          <a:p>
            <a:pPr marL="514350" indent="-514350" algn="l"/>
            <a:endParaRPr lang="ru-RU" sz="4000" dirty="0" smtClean="0">
              <a:solidFill>
                <a:schemeClr val="bg1"/>
              </a:solidFill>
            </a:endParaRPr>
          </a:p>
          <a:p>
            <a:pPr marL="514350" indent="-514350" algn="l"/>
            <a:r>
              <a:rPr lang="ru-RU" sz="4000" b="1" dirty="0" smtClean="0">
                <a:solidFill>
                  <a:schemeClr val="bg1"/>
                </a:solidFill>
              </a:rPr>
              <a:t>2. Выдели признаки экваториального леса?</a:t>
            </a:r>
          </a:p>
          <a:p>
            <a:pPr marL="514350" indent="-514350" algn="l"/>
            <a:r>
              <a:rPr lang="ru-RU" sz="4000" dirty="0" smtClean="0">
                <a:solidFill>
                  <a:schemeClr val="bg1"/>
                </a:solidFill>
              </a:rPr>
              <a:t>а) деревья вечнозелёные;</a:t>
            </a:r>
          </a:p>
          <a:p>
            <a:pPr marL="514350" indent="-514350" algn="l"/>
            <a:r>
              <a:rPr lang="ru-RU" sz="4000" dirty="0" smtClean="0">
                <a:solidFill>
                  <a:schemeClr val="bg1"/>
                </a:solidFill>
              </a:rPr>
              <a:t>б) деревья листопадные;</a:t>
            </a:r>
          </a:p>
          <a:p>
            <a:pPr marL="514350" indent="-514350" algn="l"/>
            <a:r>
              <a:rPr lang="ru-RU" sz="4000" dirty="0" smtClean="0">
                <a:solidFill>
                  <a:schemeClr val="bg1"/>
                </a:solidFill>
              </a:rPr>
              <a:t>в) цветение и плодоношение круглый год.</a:t>
            </a:r>
          </a:p>
          <a:p>
            <a:pPr marL="514350" indent="-514350" algn="l"/>
            <a:r>
              <a:rPr lang="ru-RU" sz="4000" dirty="0" smtClean="0">
                <a:solidFill>
                  <a:schemeClr val="bg1"/>
                </a:solidFill>
              </a:rPr>
              <a:t>г) огромные разнообразные деревья и кустарники.</a:t>
            </a:r>
          </a:p>
          <a:p>
            <a:pPr marL="514350" indent="-514350" algn="l"/>
            <a:endParaRPr lang="ru-RU" sz="4000" dirty="0" smtClean="0">
              <a:solidFill>
                <a:schemeClr val="bg1"/>
              </a:solidFill>
            </a:endParaRPr>
          </a:p>
          <a:p>
            <a:pPr marL="514350" indent="-514350" algn="l"/>
            <a:r>
              <a:rPr lang="ru-RU" sz="4000" b="1" dirty="0" smtClean="0">
                <a:solidFill>
                  <a:schemeClr val="bg1"/>
                </a:solidFill>
              </a:rPr>
              <a:t>3. Какие растения являются жителями экваториального леса?</a:t>
            </a:r>
          </a:p>
          <a:p>
            <a:pPr marL="514350" indent="-514350" algn="l"/>
            <a:r>
              <a:rPr lang="ru-RU" sz="4000" dirty="0" smtClean="0">
                <a:solidFill>
                  <a:schemeClr val="bg1"/>
                </a:solidFill>
              </a:rPr>
              <a:t>а) пальма;</a:t>
            </a:r>
            <a:r>
              <a:rPr lang="en-US" sz="4000" dirty="0" smtClean="0">
                <a:solidFill>
                  <a:schemeClr val="bg1"/>
                </a:solidFill>
              </a:rPr>
              <a:t>             </a:t>
            </a:r>
            <a:r>
              <a:rPr lang="ru-RU" sz="4000" dirty="0" smtClean="0">
                <a:solidFill>
                  <a:schemeClr val="bg1"/>
                </a:solidFill>
              </a:rPr>
              <a:t> в) ель;</a:t>
            </a:r>
          </a:p>
          <a:p>
            <a:pPr marL="514350" indent="-514350" algn="l"/>
            <a:r>
              <a:rPr lang="ru-RU" sz="4000" dirty="0" smtClean="0">
                <a:solidFill>
                  <a:schemeClr val="bg1"/>
                </a:solidFill>
              </a:rPr>
              <a:t>б) какао; 	                г) древовидный папоротник.</a:t>
            </a:r>
          </a:p>
          <a:p>
            <a:pPr marL="514350" indent="-514350" algn="l"/>
            <a:endParaRPr lang="ru-RU" sz="4000" dirty="0" smtClean="0">
              <a:solidFill>
                <a:schemeClr val="bg1"/>
              </a:solidFill>
            </a:endParaRPr>
          </a:p>
          <a:p>
            <a:pPr marL="514350" indent="-514350" algn="l"/>
            <a:r>
              <a:rPr lang="ru-RU" sz="4000" b="1" dirty="0" smtClean="0">
                <a:solidFill>
                  <a:schemeClr val="bg1"/>
                </a:solidFill>
              </a:rPr>
              <a:t>4. Роль экваториальных лесов для планеты?</a:t>
            </a:r>
          </a:p>
          <a:p>
            <a:pPr marL="514350" indent="-514350" algn="l"/>
            <a:r>
              <a:rPr lang="ru-RU" sz="4000" dirty="0" smtClean="0">
                <a:solidFill>
                  <a:schemeClr val="bg1"/>
                </a:solidFill>
              </a:rPr>
              <a:t>а)  поставщик кислорода для планеты;</a:t>
            </a:r>
          </a:p>
          <a:p>
            <a:pPr marL="514350" indent="-514350" algn="l"/>
            <a:r>
              <a:rPr lang="ru-RU" sz="4000" dirty="0" smtClean="0">
                <a:solidFill>
                  <a:schemeClr val="bg1"/>
                </a:solidFill>
              </a:rPr>
              <a:t>б) самые большие угодья для выпаса животных.</a:t>
            </a:r>
          </a:p>
          <a:p>
            <a:pPr marL="514350" indent="-514350" algn="l"/>
            <a:endParaRPr lang="ru-RU" sz="3800" dirty="0" smtClean="0">
              <a:solidFill>
                <a:schemeClr val="bg1"/>
              </a:solidFill>
            </a:endParaRPr>
          </a:p>
          <a:p>
            <a:pPr marL="514350" indent="-514350" algn="l"/>
            <a:endParaRPr lang="ru-RU" sz="1800" dirty="0" smtClean="0">
              <a:solidFill>
                <a:schemeClr val="bg1"/>
              </a:solidFill>
            </a:endParaRPr>
          </a:p>
          <a:p>
            <a:pPr marL="514350" indent="-514350" algn="l"/>
            <a:endParaRPr lang="ru-RU" sz="1800" dirty="0" smtClean="0">
              <a:solidFill>
                <a:schemeClr val="bg1"/>
              </a:solidFill>
            </a:endParaRPr>
          </a:p>
          <a:p>
            <a:pPr marL="514350" indent="-514350" algn="l"/>
            <a:endParaRPr lang="ru-RU" dirty="0" smtClean="0">
              <a:solidFill>
                <a:schemeClr val="bg1"/>
              </a:solidFill>
            </a:endParaRPr>
          </a:p>
          <a:p>
            <a:pPr marL="514350" indent="-514350" algn="l">
              <a:buAutoNum type="arabicPeriod"/>
            </a:pPr>
            <a:endParaRPr lang="ru-RU" dirty="0" smtClean="0"/>
          </a:p>
          <a:p>
            <a:pPr marL="514350" indent="-514350" algn="l"/>
            <a:r>
              <a:rPr lang="ru-RU" dirty="0" smtClean="0"/>
              <a:t>      </a:t>
            </a:r>
          </a:p>
          <a:p>
            <a:pPr marL="514350" indent="-514350" algn="l">
              <a:buAutoNum type="arabicPeriod"/>
            </a:pP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процесс 7"/>
          <p:cNvSpPr/>
          <p:nvPr/>
        </p:nvSpPr>
        <p:spPr>
          <a:xfrm>
            <a:off x="1785918" y="0"/>
            <a:ext cx="5786478" cy="68580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00232" y="214290"/>
          <a:ext cx="5286416" cy="635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802"/>
                <a:gridCol w="660802"/>
                <a:gridCol w="660802"/>
                <a:gridCol w="660802"/>
                <a:gridCol w="660802"/>
                <a:gridCol w="660802"/>
                <a:gridCol w="660802"/>
                <a:gridCol w="660802"/>
              </a:tblGrid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be-BY" sz="32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2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2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2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процесс 7"/>
          <p:cNvSpPr/>
          <p:nvPr/>
        </p:nvSpPr>
        <p:spPr>
          <a:xfrm>
            <a:off x="1785918" y="0"/>
            <a:ext cx="5786478" cy="68580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00232" y="214290"/>
          <a:ext cx="5286416" cy="635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802"/>
                <a:gridCol w="660802"/>
                <a:gridCol w="660802"/>
                <a:gridCol w="660802"/>
                <a:gridCol w="660802"/>
                <a:gridCol w="660802"/>
                <a:gridCol w="660802"/>
                <a:gridCol w="660802"/>
              </a:tblGrid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2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2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2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процесс 7"/>
          <p:cNvSpPr/>
          <p:nvPr/>
        </p:nvSpPr>
        <p:spPr>
          <a:xfrm>
            <a:off x="1785918" y="0"/>
            <a:ext cx="5786478" cy="68580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00232" y="214290"/>
          <a:ext cx="5286416" cy="635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802"/>
                <a:gridCol w="660802"/>
                <a:gridCol w="660802"/>
                <a:gridCol w="660802"/>
                <a:gridCol w="660802"/>
                <a:gridCol w="553642"/>
                <a:gridCol w="767962"/>
                <a:gridCol w="660802"/>
              </a:tblGrid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2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2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2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процесс 7"/>
          <p:cNvSpPr/>
          <p:nvPr/>
        </p:nvSpPr>
        <p:spPr>
          <a:xfrm>
            <a:off x="1785918" y="0"/>
            <a:ext cx="5786478" cy="68580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00232" y="214290"/>
          <a:ext cx="5286416" cy="635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802"/>
                <a:gridCol w="660802"/>
                <a:gridCol w="660802"/>
                <a:gridCol w="660802"/>
                <a:gridCol w="660802"/>
                <a:gridCol w="660802"/>
                <a:gridCol w="660802"/>
                <a:gridCol w="660802"/>
              </a:tblGrid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2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2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2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процесс 7"/>
          <p:cNvSpPr/>
          <p:nvPr/>
        </p:nvSpPr>
        <p:spPr>
          <a:xfrm>
            <a:off x="1785918" y="0"/>
            <a:ext cx="5786478" cy="68580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00232" y="214290"/>
          <a:ext cx="5286416" cy="635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802"/>
                <a:gridCol w="660802"/>
                <a:gridCol w="660802"/>
                <a:gridCol w="660802"/>
                <a:gridCol w="660802"/>
                <a:gridCol w="660802"/>
                <a:gridCol w="660802"/>
                <a:gridCol w="660802"/>
              </a:tblGrid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2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2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2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процесс 7"/>
          <p:cNvSpPr/>
          <p:nvPr/>
        </p:nvSpPr>
        <p:spPr>
          <a:xfrm>
            <a:off x="1785918" y="0"/>
            <a:ext cx="5786478" cy="68580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00232" y="214290"/>
          <a:ext cx="5286416" cy="635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802"/>
                <a:gridCol w="660802"/>
                <a:gridCol w="660802"/>
                <a:gridCol w="660802"/>
                <a:gridCol w="660802"/>
                <a:gridCol w="660802"/>
                <a:gridCol w="660802"/>
                <a:gridCol w="660802"/>
              </a:tblGrid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2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2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2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процесс 7"/>
          <p:cNvSpPr/>
          <p:nvPr/>
        </p:nvSpPr>
        <p:spPr>
          <a:xfrm>
            <a:off x="1785918" y="0"/>
            <a:ext cx="5786478" cy="68580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00232" y="214290"/>
          <a:ext cx="5286416" cy="635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802"/>
                <a:gridCol w="660802"/>
                <a:gridCol w="660802"/>
                <a:gridCol w="660802"/>
                <a:gridCol w="660802"/>
                <a:gridCol w="660802"/>
                <a:gridCol w="660802"/>
                <a:gridCol w="660802"/>
              </a:tblGrid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2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2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2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процесс 7"/>
          <p:cNvSpPr/>
          <p:nvPr/>
        </p:nvSpPr>
        <p:spPr>
          <a:xfrm>
            <a:off x="1785918" y="0"/>
            <a:ext cx="5786478" cy="68580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00232" y="214290"/>
          <a:ext cx="5286416" cy="635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802"/>
                <a:gridCol w="660802"/>
                <a:gridCol w="660802"/>
                <a:gridCol w="660802"/>
                <a:gridCol w="660802"/>
                <a:gridCol w="660802"/>
                <a:gridCol w="660802"/>
                <a:gridCol w="660802"/>
              </a:tblGrid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2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2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2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процесс 7"/>
          <p:cNvSpPr/>
          <p:nvPr/>
        </p:nvSpPr>
        <p:spPr>
          <a:xfrm>
            <a:off x="1785918" y="0"/>
            <a:ext cx="5786478" cy="68580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00232" y="214290"/>
          <a:ext cx="5286416" cy="635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802"/>
                <a:gridCol w="660802"/>
                <a:gridCol w="660802"/>
                <a:gridCol w="660802"/>
                <a:gridCol w="660802"/>
                <a:gridCol w="660802"/>
                <a:gridCol w="660802"/>
                <a:gridCol w="660802"/>
              </a:tblGrid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2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2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2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32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635796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51510" indent="-514350">
              <a:buAutoNum type="arabicPeriod"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643050"/>
            <a:ext cx="4857784" cy="228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51510" indent="-514350">
              <a:buNone/>
            </a:pPr>
            <a:r>
              <a:rPr lang="ru-RU" b="1" dirty="0" smtClean="0">
                <a:solidFill>
                  <a:schemeClr val="bg1"/>
                </a:solidFill>
              </a:rPr>
              <a:t>1. Животные экваториальных лесов?</a:t>
            </a:r>
          </a:p>
          <a:p>
            <a:pPr marL="651510" indent="-514350">
              <a:buNone/>
            </a:pPr>
            <a:r>
              <a:rPr lang="ru-RU" dirty="0" smtClean="0">
                <a:solidFill>
                  <a:schemeClr val="bg1"/>
                </a:solidFill>
              </a:rPr>
              <a:t>а) куница;          г)  ленивец;</a:t>
            </a:r>
          </a:p>
          <a:p>
            <a:pPr marL="651510" indent="-514350">
              <a:buNone/>
            </a:pPr>
            <a:r>
              <a:rPr lang="ru-RU" dirty="0" smtClean="0">
                <a:solidFill>
                  <a:schemeClr val="bg1"/>
                </a:solidFill>
              </a:rPr>
              <a:t>б) лиса</a:t>
            </a:r>
            <a:r>
              <a:rPr lang="ru-RU" dirty="0" smtClean="0">
                <a:solidFill>
                  <a:srgbClr val="FF0000"/>
                </a:solidFill>
              </a:rPr>
              <a:t>;</a:t>
            </a:r>
            <a:r>
              <a:rPr lang="en-US" dirty="0" smtClean="0">
                <a:solidFill>
                  <a:srgbClr val="FF0000"/>
                </a:solidFill>
              </a:rPr>
              <a:t>           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</a:t>
            </a:r>
            <a:r>
              <a:rPr lang="ru-RU" dirty="0" smtClean="0">
                <a:solidFill>
                  <a:schemeClr val="bg1"/>
                </a:solidFill>
              </a:rPr>
              <a:t>)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термит;</a:t>
            </a:r>
          </a:p>
          <a:p>
            <a:pPr marL="651510" indent="-514350">
              <a:buNone/>
            </a:pPr>
            <a:r>
              <a:rPr lang="ru-RU" dirty="0" smtClean="0">
                <a:solidFill>
                  <a:schemeClr val="bg1"/>
                </a:solidFill>
              </a:rPr>
              <a:t>в) муравьед.  </a:t>
            </a:r>
          </a:p>
          <a:p>
            <a:pPr marL="651510" indent="-514350">
              <a:buAutoNum type="arabicPeriod"/>
            </a:pPr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3929066"/>
            <a:ext cx="5072098" cy="2428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51510" indent="-514350">
              <a:buNone/>
            </a:pPr>
            <a:r>
              <a:rPr lang="ru-RU" b="1" dirty="0" smtClean="0">
                <a:solidFill>
                  <a:schemeClr val="bg1"/>
                </a:solidFill>
              </a:rPr>
              <a:t>2. Что помогает животным экваториального леса приспособиться к окружающим условиям ?</a:t>
            </a:r>
          </a:p>
          <a:p>
            <a:pPr marL="651510" indent="-514350">
              <a:buNone/>
            </a:pPr>
            <a:r>
              <a:rPr lang="ru-RU" dirty="0" smtClean="0">
                <a:solidFill>
                  <a:schemeClr val="bg1"/>
                </a:solidFill>
              </a:rPr>
              <a:t>а) сильные ноги и большой живот;</a:t>
            </a:r>
          </a:p>
          <a:p>
            <a:pPr marL="651510" indent="-514350">
              <a:buNone/>
            </a:pPr>
            <a:r>
              <a:rPr lang="ru-RU" dirty="0">
                <a:solidFill>
                  <a:schemeClr val="bg1"/>
                </a:solidFill>
              </a:rPr>
              <a:t>б</a:t>
            </a:r>
            <a:r>
              <a:rPr lang="ru-RU" dirty="0" smtClean="0">
                <a:solidFill>
                  <a:schemeClr val="bg1"/>
                </a:solidFill>
              </a:rPr>
              <a:t>) окраска и древесный образ жизни;</a:t>
            </a:r>
          </a:p>
          <a:p>
            <a:pPr marL="651510" indent="-514350">
              <a:buNone/>
            </a:pPr>
            <a:r>
              <a:rPr lang="ru-RU" dirty="0">
                <a:solidFill>
                  <a:schemeClr val="bg1"/>
                </a:solidFill>
              </a:rPr>
              <a:t>в</a:t>
            </a:r>
            <a:r>
              <a:rPr lang="ru-RU" dirty="0" smtClean="0">
                <a:solidFill>
                  <a:schemeClr val="bg1"/>
                </a:solidFill>
              </a:rPr>
              <a:t>) маленькие размеры и умение двигаться. 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600200"/>
            <a:ext cx="7901014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solidFill>
                  <a:schemeClr val="bg1"/>
                </a:solidFill>
              </a:rPr>
              <a:t>				1</a:t>
            </a:r>
            <a:r>
              <a:rPr lang="ru-RU" sz="5400" dirty="0" smtClean="0">
                <a:solidFill>
                  <a:schemeClr val="bg1"/>
                </a:solidFill>
              </a:rPr>
              <a:t>. б.</a:t>
            </a:r>
          </a:p>
          <a:p>
            <a:pPr>
              <a:buNone/>
            </a:pPr>
            <a:r>
              <a:rPr lang="ru-RU" sz="5400" b="1" dirty="0" smtClean="0">
                <a:solidFill>
                  <a:schemeClr val="bg1"/>
                </a:solidFill>
              </a:rPr>
              <a:t>				2</a:t>
            </a:r>
            <a:r>
              <a:rPr lang="ru-RU" sz="5400" dirty="0" smtClean="0">
                <a:solidFill>
                  <a:schemeClr val="bg1"/>
                </a:solidFill>
              </a:rPr>
              <a:t>. а, в, г.</a:t>
            </a:r>
          </a:p>
          <a:p>
            <a:pPr>
              <a:buNone/>
            </a:pPr>
            <a:r>
              <a:rPr lang="ru-RU" sz="5400" b="1" dirty="0" smtClean="0">
                <a:solidFill>
                  <a:schemeClr val="bg1"/>
                </a:solidFill>
              </a:rPr>
              <a:t>				3</a:t>
            </a:r>
            <a:r>
              <a:rPr lang="ru-RU" sz="5400" dirty="0" smtClean="0">
                <a:solidFill>
                  <a:schemeClr val="bg1"/>
                </a:solidFill>
              </a:rPr>
              <a:t>. а, б, г.</a:t>
            </a:r>
          </a:p>
          <a:p>
            <a:pPr>
              <a:buNone/>
            </a:pPr>
            <a:r>
              <a:rPr lang="ru-RU" sz="5400" b="1" dirty="0" smtClean="0">
                <a:solidFill>
                  <a:schemeClr val="bg1"/>
                </a:solidFill>
              </a:rPr>
              <a:t>				4</a:t>
            </a:r>
            <a:r>
              <a:rPr lang="ru-RU" sz="5400" dirty="0" smtClean="0">
                <a:solidFill>
                  <a:schemeClr val="bg1"/>
                </a:solidFill>
              </a:rPr>
              <a:t>. а.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357166"/>
            <a:ext cx="5786478" cy="107157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74638"/>
            <a:ext cx="4429156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tx2">
                    <a:lumMod val="10000"/>
                  </a:schemeClr>
                </a:solidFill>
              </a:rPr>
              <a:t>КЛЮЧ</a:t>
            </a:r>
            <a:endParaRPr lang="ru-RU" sz="6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643050"/>
            <a:ext cx="5000660" cy="285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</a:rPr>
              <a:t>1. </a:t>
            </a:r>
            <a:r>
              <a:rPr lang="ru-RU" sz="8800" dirty="0" smtClean="0">
                <a:solidFill>
                  <a:schemeClr val="bg1"/>
                </a:solidFill>
              </a:rPr>
              <a:t>в, г, </a:t>
            </a:r>
            <a:r>
              <a:rPr lang="ru-RU" sz="8800" smtClean="0">
                <a:solidFill>
                  <a:schemeClr val="bg1"/>
                </a:solidFill>
              </a:rPr>
              <a:t>д</a:t>
            </a:r>
            <a:endParaRPr lang="ru-RU" sz="88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3571876"/>
            <a:ext cx="3929090" cy="2643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bg1"/>
                </a:solidFill>
              </a:rPr>
              <a:t>2</a:t>
            </a:r>
            <a:r>
              <a:rPr lang="ru-RU" sz="7200" dirty="0" smtClean="0">
                <a:solidFill>
                  <a:schemeClr val="bg1"/>
                </a:solidFill>
              </a:rPr>
              <a:t>.</a:t>
            </a:r>
            <a:r>
              <a:rPr lang="ru-RU" sz="8800" dirty="0" smtClean="0">
                <a:solidFill>
                  <a:schemeClr val="bg1"/>
                </a:solidFill>
              </a:rPr>
              <a:t>б</a:t>
            </a:r>
            <a:r>
              <a:rPr lang="ru-RU" sz="19900" dirty="0" smtClean="0">
                <a:solidFill>
                  <a:schemeClr val="bg1"/>
                </a:solidFill>
              </a:rPr>
              <a:t> </a:t>
            </a:r>
            <a:endParaRPr lang="ru-RU" sz="19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51510" indent="-514350">
              <a:buAutoNum type="arabicPeriod"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643050"/>
            <a:ext cx="4857784" cy="228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51510" indent="-514350">
              <a:buNone/>
            </a:pPr>
            <a:r>
              <a:rPr lang="ru-RU" b="1" dirty="0" smtClean="0">
                <a:solidFill>
                  <a:schemeClr val="bg1"/>
                </a:solidFill>
              </a:rPr>
              <a:t>1. Животные экваториальных лесов?</a:t>
            </a:r>
          </a:p>
          <a:p>
            <a:pPr marL="651510" indent="-514350">
              <a:buNone/>
            </a:pPr>
            <a:r>
              <a:rPr lang="ru-RU" dirty="0" smtClean="0">
                <a:solidFill>
                  <a:schemeClr val="bg1"/>
                </a:solidFill>
              </a:rPr>
              <a:t>а) куница;          г)</a:t>
            </a:r>
            <a:r>
              <a:rPr lang="ru-RU" dirty="0" smtClean="0">
                <a:solidFill>
                  <a:schemeClr val="tx1"/>
                </a:solidFill>
              </a:rPr>
              <a:t>  ленивец;</a:t>
            </a:r>
          </a:p>
          <a:p>
            <a:pPr marL="651510" indent="-514350">
              <a:buNone/>
            </a:pPr>
            <a:r>
              <a:rPr lang="ru-RU" dirty="0" smtClean="0">
                <a:solidFill>
                  <a:schemeClr val="bg1"/>
                </a:solidFill>
              </a:rPr>
              <a:t>б) лиса</a:t>
            </a:r>
            <a:r>
              <a:rPr lang="ru-RU" dirty="0" smtClean="0">
                <a:solidFill>
                  <a:srgbClr val="FF0000"/>
                </a:solidFill>
              </a:rPr>
              <a:t>;</a:t>
            </a:r>
            <a:r>
              <a:rPr lang="en-US" dirty="0" smtClean="0">
                <a:solidFill>
                  <a:srgbClr val="FF0000"/>
                </a:solidFill>
              </a:rPr>
              <a:t>           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термит;</a:t>
            </a:r>
          </a:p>
          <a:p>
            <a:pPr marL="651510" indent="-514350">
              <a:buNone/>
            </a:pPr>
            <a:r>
              <a:rPr lang="ru-RU" dirty="0" smtClean="0">
                <a:solidFill>
                  <a:schemeClr val="bg1"/>
                </a:solidFill>
              </a:rPr>
              <a:t>в)</a:t>
            </a:r>
            <a:r>
              <a:rPr lang="ru-RU" dirty="0" smtClean="0">
                <a:solidFill>
                  <a:schemeClr val="tx1"/>
                </a:solidFill>
              </a:rPr>
              <a:t> муравьед.  </a:t>
            </a:r>
          </a:p>
          <a:p>
            <a:pPr marL="651510" indent="-514350">
              <a:buAutoNum type="arabicPeriod"/>
            </a:pPr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3929066"/>
            <a:ext cx="5072098" cy="2428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51510" indent="-514350">
              <a:buNone/>
            </a:pPr>
            <a:r>
              <a:rPr lang="ru-RU" b="1" dirty="0" smtClean="0">
                <a:solidFill>
                  <a:schemeClr val="bg1"/>
                </a:solidFill>
              </a:rPr>
              <a:t>2. Что </a:t>
            </a:r>
            <a:r>
              <a:rPr lang="en-US" b="1" dirty="0" smtClean="0">
                <a:solidFill>
                  <a:schemeClr val="bg1"/>
                </a:solidFill>
              </a:rPr>
              <a:t>  </a:t>
            </a:r>
            <a:r>
              <a:rPr lang="ru-RU" b="1" dirty="0" smtClean="0">
                <a:solidFill>
                  <a:schemeClr val="bg1"/>
                </a:solidFill>
              </a:rPr>
              <a:t>помогает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животным экваториального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леса </a:t>
            </a:r>
            <a:r>
              <a:rPr lang="ru-RU" b="1" dirty="0" smtClean="0">
                <a:solidFill>
                  <a:schemeClr val="bg1"/>
                </a:solidFill>
              </a:rPr>
              <a:t>приспособиться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к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окружающим </a:t>
            </a:r>
            <a:r>
              <a:rPr lang="ru-RU" b="1" dirty="0" smtClean="0">
                <a:solidFill>
                  <a:schemeClr val="bg1"/>
                </a:solidFill>
              </a:rPr>
              <a:t>условиям ?</a:t>
            </a:r>
          </a:p>
          <a:p>
            <a:pPr marL="651510" indent="-514350">
              <a:buNone/>
            </a:pPr>
            <a:r>
              <a:rPr lang="ru-RU" dirty="0" smtClean="0">
                <a:solidFill>
                  <a:schemeClr val="bg1"/>
                </a:solidFill>
              </a:rPr>
              <a:t>а) сильные ноги и большой живот;</a:t>
            </a:r>
          </a:p>
          <a:p>
            <a:pPr marL="651510" indent="-514350">
              <a:buNone/>
            </a:pPr>
            <a:r>
              <a:rPr lang="ru-RU" dirty="0">
                <a:solidFill>
                  <a:schemeClr val="bg1"/>
                </a:solidFill>
              </a:rPr>
              <a:t>б</a:t>
            </a:r>
            <a:r>
              <a:rPr lang="ru-RU" dirty="0" smtClean="0">
                <a:solidFill>
                  <a:schemeClr val="bg1"/>
                </a:solidFill>
              </a:rPr>
              <a:t>) </a:t>
            </a:r>
            <a:r>
              <a:rPr lang="ru-RU" dirty="0" smtClean="0">
                <a:solidFill>
                  <a:schemeClr val="tx1"/>
                </a:solidFill>
              </a:rPr>
              <a:t>окраска и древесный образ жизни;</a:t>
            </a:r>
          </a:p>
          <a:p>
            <a:pPr marL="651510" indent="-514350">
              <a:buNone/>
            </a:pPr>
            <a:r>
              <a:rPr lang="ru-RU" dirty="0">
                <a:solidFill>
                  <a:schemeClr val="bg1"/>
                </a:solidFill>
              </a:rPr>
              <a:t>в</a:t>
            </a:r>
            <a:r>
              <a:rPr lang="ru-RU" dirty="0" smtClean="0">
                <a:solidFill>
                  <a:schemeClr val="bg1"/>
                </a:solidFill>
              </a:rPr>
              <a:t>) маленькие размеры и умение двигаться. 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</p:txBody>
      </p:sp>
      <p:sp>
        <p:nvSpPr>
          <p:cNvPr id="4" name="Пятно 2 3"/>
          <p:cNvSpPr/>
          <p:nvPr/>
        </p:nvSpPr>
        <p:spPr>
          <a:xfrm rot="155766">
            <a:off x="86028" y="2673091"/>
            <a:ext cx="4563386" cy="3901966"/>
          </a:xfrm>
          <a:prstGeom prst="irregularSeal2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Мальчики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стр. 95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1 вопрос</a:t>
            </a:r>
          </a:p>
        </p:txBody>
      </p:sp>
      <p:sp>
        <p:nvSpPr>
          <p:cNvPr id="5" name="Пятно 2 4"/>
          <p:cNvSpPr/>
          <p:nvPr/>
        </p:nvSpPr>
        <p:spPr>
          <a:xfrm rot="155766">
            <a:off x="4494586" y="2854687"/>
            <a:ext cx="4563386" cy="390196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Девочки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стр. 95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2 вопрос</a:t>
            </a:r>
          </a:p>
        </p:txBody>
      </p:sp>
      <p:sp>
        <p:nvSpPr>
          <p:cNvPr id="6" name="Лента лицом вниз 5"/>
          <p:cNvSpPr/>
          <p:nvPr/>
        </p:nvSpPr>
        <p:spPr>
          <a:xfrm>
            <a:off x="714348" y="1643050"/>
            <a:ext cx="6929486" cy="1428760"/>
          </a:xfrm>
          <a:prstGeom prst="ribb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стр. 95,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 ответы на вопросы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Рубрика «Порассуждай»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ирода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9"/>
            <a:ext cx="8572560" cy="6286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60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643050"/>
            <a:ext cx="4357718" cy="4429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71472" y="142852"/>
            <a:ext cx="3786214" cy="10001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Западное полушарие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142852"/>
            <a:ext cx="3786214" cy="10001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Восточное полушарие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1285860"/>
            <a:ext cx="2786082" cy="2857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СЕВЕРНЫЙ ПОЛЮС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6072206"/>
            <a:ext cx="2786082" cy="2857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ЮЖНЫЙ ПОЛЮС</a:t>
            </a:r>
            <a:endParaRPr lang="ru-RU" dirty="0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4876" y="1428736"/>
            <a:ext cx="4214842" cy="4857784"/>
            <a:chOff x="629" y="2722"/>
            <a:chExt cx="8630" cy="942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9" y="3096"/>
              <a:ext cx="8630" cy="863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3912" y="2722"/>
              <a:ext cx="1925" cy="23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icrosoft Sans Serif" pitchFamily="34" charset="0"/>
                </a:rPr>
                <a:t>Северный полюс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3975" y="11914"/>
              <a:ext cx="1594" cy="23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icrosoft Sans Serif" pitchFamily="34" charset="0"/>
                </a:rPr>
                <a:t>Южный полюс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5357818" y="1285860"/>
            <a:ext cx="2786082" cy="2857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СЕВЕРНЫЙ ПОЛЮС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429256" y="6072206"/>
            <a:ext cx="2786082" cy="2857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ЮЖНЫЙ ПОЛЮС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7232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778674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072198" y="4214818"/>
            <a:ext cx="1928826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Южная Америка</a:t>
            </a:r>
            <a:endParaRPr lang="ru-RU" sz="24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24-1024.JPG"/>
          <p:cNvPicPr>
            <a:picLocks noGrp="1" noChangeAspect="1"/>
          </p:cNvPicPr>
          <p:nvPr>
            <p:ph idx="1"/>
          </p:nvPr>
        </p:nvPicPr>
        <p:blipFill>
          <a:blip r:embed="rId2">
            <a:lum/>
          </a:blip>
          <a:stretch>
            <a:fillRect/>
          </a:stretch>
        </p:blipFill>
        <p:spPr>
          <a:xfrm>
            <a:off x="357158" y="285728"/>
            <a:ext cx="8501122" cy="6215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85786" y="500042"/>
            <a:ext cx="3071834" cy="9286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РЕКА </a:t>
            </a:r>
            <a:r>
              <a:rPr lang="be-BY" sz="36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МАЗОНКА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ирода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2568" y="285729"/>
            <a:ext cx="3639366" cy="29289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Природ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285728"/>
            <a:ext cx="4429157" cy="61436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Лес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429000"/>
            <a:ext cx="3643338" cy="3000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Водопад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715435" cy="6429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итоки Амазонк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643998" cy="6357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557</TotalTime>
  <Words>673</Words>
  <Application>Microsoft Office PowerPoint</Application>
  <PresentationFormat>Экран (4:3)</PresentationFormat>
  <Paragraphs>457</Paragraphs>
  <Slides>33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Апекс</vt:lpstr>
      <vt:lpstr>Слайд 1</vt:lpstr>
      <vt:lpstr>ТЕСТ</vt:lpstr>
      <vt:lpstr>КЛЮЧ</vt:lpstr>
      <vt:lpstr>Слайд 4</vt:lpstr>
      <vt:lpstr>Слайд 5</vt:lpstr>
      <vt:lpstr>Слайд 6</vt:lpstr>
      <vt:lpstr>Слайд 7</vt:lpstr>
      <vt:lpstr>Слайд 8</vt:lpstr>
      <vt:lpstr>Слайд 9</vt:lpstr>
      <vt:lpstr> А  знаете ли вы ? </vt:lpstr>
      <vt:lpstr>Ревун</vt:lpstr>
      <vt:lpstr>Ленивец</vt:lpstr>
      <vt:lpstr>Анаконда</vt:lpstr>
      <vt:lpstr>МУРАВЬИ ТЕРМИТЫ</vt:lpstr>
      <vt:lpstr>Муравьед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ТЕСТ</vt:lpstr>
      <vt:lpstr>КЛЮЧ</vt:lpstr>
      <vt:lpstr>ТЕСТ</vt:lpstr>
      <vt:lpstr>Домашнее задание</vt:lpstr>
      <vt:lpstr>Слайд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  </dc:title>
  <dc:creator>Администратор</dc:creator>
  <cp:lastModifiedBy>Администратор</cp:lastModifiedBy>
  <cp:revision>60</cp:revision>
  <dcterms:created xsi:type="dcterms:W3CDTF">2009-02-11T11:50:44Z</dcterms:created>
  <dcterms:modified xsi:type="dcterms:W3CDTF">2009-03-18T07:30:59Z</dcterms:modified>
</cp:coreProperties>
</file>